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52C1C-FCC6-415B-A23D-75E87AA02666}" v="442" dt="2020-03-11T05:00:54.17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103" d="100"/>
          <a:sy n="103" d="100"/>
        </p:scale>
        <p:origin x="1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6.wdp"/><Relationship Id="rId18" Type="http://schemas.openxmlformats.org/officeDocument/2006/relationships/image" Target="../media/image69.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6.png"/><Relationship Id="rId17" Type="http://schemas.microsoft.com/office/2007/relationships/hdphoto" Target="../media/hdphoto8.wdp"/><Relationship Id="rId2" Type="http://schemas.openxmlformats.org/officeDocument/2006/relationships/image" Target="../media/image61.png"/><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6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4.wdp"/><Relationship Id="rId1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43789269"/>
              </p:ext>
            </p:extLst>
          </p:nvPr>
        </p:nvGraphicFramePr>
        <p:xfrm>
          <a:off x="599845" y="969361"/>
          <a:ext cx="6322378" cy="38709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endParaRPr kumimoji="1" lang="ja-JP" altLang="en-US" sz="800" dirty="0"/>
                    </a:p>
                  </a:txBody>
                  <a:tcPr/>
                </a:tc>
                <a:tc>
                  <a:txBody>
                    <a:bodyPr/>
                    <a:lstStyle/>
                    <a:p>
                      <a:r>
                        <a:rPr kumimoji="1" lang="ja-JP" altLang="en-US" sz="800"/>
                        <a:t>主な内容</a:t>
                      </a:r>
                    </a:p>
                  </a:txBody>
                  <a:tcPr/>
                </a:tc>
                <a:tc>
                  <a:txBody>
                    <a:bodyPr/>
                    <a:lstStyle/>
                    <a:p>
                      <a:r>
                        <a:rPr kumimoji="1" lang="ja-JP" altLang="en-US" sz="800"/>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・睡眠とマヒの</a:t>
                      </a:r>
                      <a:r>
                        <a:rPr kumimoji="1" lang="en-US" altLang="ja-JP" sz="800">
                          <a:latin typeface="+mn-ea"/>
                          <a:ea typeface="+mn-ea"/>
                        </a:rPr>
                        <a:t>UI</a:t>
                      </a:r>
                      <a:r>
                        <a:rPr kumimoji="1" lang="ja-JP" altLang="en-US" sz="800">
                          <a:latin typeface="+mn-ea"/>
                          <a:ea typeface="+mn-ea"/>
                        </a:rPr>
                        <a:t>表現について。（</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2020.2.26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・中断、復帰についての記載修正。（Ｐ</a:t>
                      </a:r>
                      <a:r>
                        <a:rPr kumimoji="1" lang="en-US" altLang="ja-JP" sz="800">
                          <a:latin typeface="+mn-ea"/>
                          <a:ea typeface="+mn-ea"/>
                        </a:rPr>
                        <a:t>.44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9878722"/>
                  </a:ext>
                </a:extLst>
              </a:tr>
              <a:tr h="0">
                <a:tc>
                  <a:txBody>
                    <a:bodyPr/>
                    <a:lstStyle/>
                    <a:p>
                      <a:r>
                        <a:rPr kumimoji="1" lang="en-US" altLang="ja-JP" sz="800">
                          <a:latin typeface="+mn-ea"/>
                          <a:ea typeface="+mn-ea"/>
                        </a:rPr>
                        <a:t>2020.2.28</a:t>
                      </a:r>
                      <a:endParaRPr kumimoji="1" lang="en-US" altLang="ja-JP" sz="800" dirty="0">
                        <a:latin typeface="+mn-ea"/>
                        <a:ea typeface="+mn-ea"/>
                      </a:endParaRPr>
                    </a:p>
                  </a:txBody>
                  <a:tcPr/>
                </a:tc>
                <a:tc>
                  <a:txBody>
                    <a:bodyPr/>
                    <a:lstStyle/>
                    <a:p>
                      <a:r>
                        <a:rPr kumimoji="1" lang="ja-JP" altLang="en-US" sz="800">
                          <a:latin typeface="+mn-ea"/>
                          <a:ea typeface="+mn-ea"/>
                        </a:rPr>
                        <a:t>・中断復帰に関する記載再修正（</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・酸のエフェクトについて追記（</a:t>
                      </a:r>
                      <a:r>
                        <a:rPr kumimoji="1" lang="en-US" altLang="ja-JP" sz="800">
                          <a:latin typeface="+mn-ea"/>
                          <a:ea typeface="+mn-ea"/>
                        </a:rPr>
                        <a:t>P.64</a:t>
                      </a:r>
                      <a:r>
                        <a:rPr kumimoji="1" lang="ja-JP" altLang="en-US" sz="800">
                          <a:latin typeface="+mn-ea"/>
                          <a:ea typeface="+mn-ea"/>
                        </a:rPr>
                        <a:t>～</a:t>
                      </a:r>
                      <a:r>
                        <a:rPr kumimoji="1" lang="en-US" altLang="ja-JP" sz="800">
                          <a:latin typeface="+mn-ea"/>
                          <a:ea typeface="+mn-ea"/>
                        </a:rPr>
                        <a:t>65</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955466912"/>
                  </a:ext>
                </a:extLst>
              </a:tr>
              <a:tr h="0">
                <a:tc>
                  <a:txBody>
                    <a:bodyPr/>
                    <a:lstStyle/>
                    <a:p>
                      <a:r>
                        <a:rPr kumimoji="1" lang="en-US" altLang="ja-JP" sz="800">
                          <a:latin typeface="+mn-ea"/>
                          <a:ea typeface="+mn-ea"/>
                        </a:rPr>
                        <a:t>2020.3.6</a:t>
                      </a:r>
                      <a:endParaRPr kumimoji="1" lang="en-US" altLang="ja-JP" sz="800" dirty="0">
                        <a:latin typeface="+mn-ea"/>
                        <a:ea typeface="+mn-ea"/>
                      </a:endParaRPr>
                    </a:p>
                  </a:txBody>
                  <a:tcPr/>
                </a:tc>
                <a:tc>
                  <a:txBody>
                    <a:bodyPr/>
                    <a:lstStyle/>
                    <a:p>
                      <a:r>
                        <a:rPr kumimoji="1" lang="ja-JP" altLang="en-US" sz="800">
                          <a:latin typeface="+mn-ea"/>
                          <a:ea typeface="+mn-ea"/>
                        </a:rPr>
                        <a:t>・コンティニュー時の追加</a:t>
                      </a:r>
                      <a:r>
                        <a:rPr kumimoji="1" lang="en-US" altLang="ja-JP" sz="800">
                          <a:latin typeface="+mn-ea"/>
                          <a:ea typeface="+mn-ea"/>
                        </a:rPr>
                        <a:t>HP</a:t>
                      </a:r>
                      <a:r>
                        <a:rPr kumimoji="1" lang="ja-JP" altLang="en-US" sz="800">
                          <a:latin typeface="+mn-ea"/>
                          <a:ea typeface="+mn-ea"/>
                        </a:rPr>
                        <a:t>について記載修正。（</a:t>
                      </a:r>
                      <a:r>
                        <a:rPr kumimoji="1" lang="en-US" altLang="ja-JP" sz="800">
                          <a:latin typeface="+mn-ea"/>
                          <a:ea typeface="+mn-ea"/>
                        </a:rPr>
                        <a:t>P.43</a:t>
                      </a:r>
                      <a:r>
                        <a:rPr kumimoji="1" lang="ja-JP" altLang="en-US" sz="800">
                          <a:latin typeface="+mn-ea"/>
                          <a:ea typeface="+mn-ea"/>
                        </a:rPr>
                        <a:t> </a:t>
                      </a:r>
                      <a:endParaRPr kumimoji="1" lang="en-US" altLang="ja-JP" sz="800">
                        <a:latin typeface="+mn-ea"/>
                        <a:ea typeface="+mn-ea"/>
                      </a:endParaRPr>
                    </a:p>
                    <a:p>
                      <a:r>
                        <a:rPr kumimoji="1" lang="ja-JP" altLang="en-US" sz="800">
                          <a:latin typeface="+mn-ea"/>
                          <a:ea typeface="+mn-ea"/>
                        </a:rPr>
                        <a:t>・バージョンアップ等時のデータについての記載追加。（</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54062743"/>
                  </a:ext>
                </a:extLst>
              </a:tr>
              <a:tr h="0">
                <a:tc>
                  <a:txBody>
                    <a:bodyPr/>
                    <a:lstStyle/>
                    <a:p>
                      <a:r>
                        <a:rPr kumimoji="1" lang="en-US" altLang="ja-JP" sz="800">
                          <a:latin typeface="+mn-ea"/>
                          <a:ea typeface="+mn-ea"/>
                        </a:rPr>
                        <a:t>2020.3.6b</a:t>
                      </a:r>
                      <a:endParaRPr kumimoji="1" lang="en-US" altLang="ja-JP" sz="800" dirty="0">
                        <a:latin typeface="+mn-ea"/>
                        <a:ea typeface="+mn-ea"/>
                      </a:endParaRPr>
                    </a:p>
                  </a:txBody>
                  <a:tcPr/>
                </a:tc>
                <a:tc>
                  <a:txBody>
                    <a:bodyPr/>
                    <a:lstStyle/>
                    <a:p>
                      <a:r>
                        <a:rPr kumimoji="1" lang="ja-JP" altLang="en-US" sz="800">
                          <a:latin typeface="+mn-ea"/>
                          <a:ea typeface="+mn-ea"/>
                        </a:rPr>
                        <a:t>・無効化のエフェクトについて追記（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・エフェクトの表示方法、設定方法について追記（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6807407"/>
                  </a:ext>
                </a:extLst>
              </a:tr>
              <a:tr h="0">
                <a:tc>
                  <a:txBody>
                    <a:bodyPr/>
                    <a:lstStyle/>
                    <a:p>
                      <a:r>
                        <a:rPr kumimoji="1" lang="en-US" altLang="ja-JP" sz="800">
                          <a:latin typeface="+mn-ea"/>
                          <a:ea typeface="+mn-ea"/>
                        </a:rPr>
                        <a:t>2020.3.11</a:t>
                      </a:r>
                      <a:endParaRPr kumimoji="1" lang="en-US" altLang="ja-JP" sz="800" dirty="0">
                        <a:latin typeface="+mn-ea"/>
                        <a:ea typeface="+mn-ea"/>
                      </a:endParaRPr>
                    </a:p>
                  </a:txBody>
                  <a:tcPr/>
                </a:tc>
                <a:tc>
                  <a:txBody>
                    <a:bodyPr/>
                    <a:lstStyle/>
                    <a:p>
                      <a:r>
                        <a:rPr kumimoji="1" lang="ja-JP" altLang="en-US" sz="800">
                          <a:latin typeface="+mn-ea"/>
                          <a:ea typeface="+mn-ea"/>
                        </a:rPr>
                        <a:t>・部隊情報、怪獣情報の画面修正（</a:t>
                      </a:r>
                      <a:r>
                        <a:rPr kumimoji="1" lang="en-US" altLang="ja-JP" sz="800">
                          <a:latin typeface="+mn-ea"/>
                          <a:ea typeface="+mn-ea"/>
                        </a:rPr>
                        <a:t>P.37</a:t>
                      </a:r>
                      <a:r>
                        <a:rPr kumimoji="1" lang="ja-JP" altLang="en-US" sz="800">
                          <a:latin typeface="+mn-ea"/>
                          <a:ea typeface="+mn-ea"/>
                        </a:rPr>
                        <a:t>、</a:t>
                      </a:r>
                      <a:r>
                        <a:rPr kumimoji="1" lang="en-US" altLang="ja-JP" sz="800">
                          <a:latin typeface="+mn-ea"/>
                          <a:ea typeface="+mn-ea"/>
                        </a:rPr>
                        <a:t>40</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03440755"/>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28"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29"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20200221</a:t>
            </a:r>
            <a:r>
              <a:rPr kumimoji="1" lang="ja-JP" altLang="en-US" sz="1050" b="1">
                <a:solidFill>
                  <a:srgbClr val="FF0000"/>
                </a:solidFill>
              </a:rPr>
              <a:t>修正）</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5442516" cy="553998"/>
          </a:xfrm>
          <a:prstGeom prst="rect">
            <a:avLst/>
          </a:prstGeom>
          <a:noFill/>
        </p:spPr>
        <p:txBody>
          <a:bodyPr wrap="none" rtlCol="0">
            <a:spAutoFit/>
          </a:bodyPr>
          <a:lstStyle/>
          <a:p>
            <a:r>
              <a:rPr kumimoji="1" lang="ja-JP" altLang="en-US" sz="1000">
                <a:latin typeface="+mn-ea"/>
              </a:rPr>
              <a:t>マヒは常に気絶している感じではなく、次のリロード前に一定の割合でしびれる状態異常。</a:t>
            </a:r>
            <a:endParaRPr kumimoji="1" lang="en-US" altLang="ja-JP" sz="1000">
              <a:latin typeface="+mn-ea"/>
            </a:endParaRPr>
          </a:p>
          <a:p>
            <a:r>
              <a:rPr kumimoji="1" lang="ja-JP" altLang="en-US" sz="1000">
                <a:latin typeface="+mn-ea"/>
              </a:rPr>
              <a:t>しびれた場合、一定時間（数秒）マヒ状態となり一切の行動がとれなくなる。</a:t>
            </a:r>
            <a:endParaRPr kumimoji="1" lang="en-US" altLang="ja-JP" sz="1000">
              <a:latin typeface="+mn-ea"/>
            </a:endParaRPr>
          </a:p>
          <a:p>
            <a:r>
              <a:rPr kumimoji="1" lang="ja-JP" altLang="en-US" sz="1000">
                <a:latin typeface="+mn-ea"/>
              </a:rPr>
              <a:t>この間は睡眠と同様となる。</a:t>
            </a:r>
            <a:endParaRPr kumimoji="1" lang="en-US" altLang="ja-JP" sz="1000">
              <a:latin typeface="+mn-ea"/>
            </a:endParaRPr>
          </a:p>
        </p:txBody>
      </p:sp>
      <p:grpSp>
        <p:nvGrpSpPr>
          <p:cNvPr id="2" name="グループ化 1">
            <a:extLst>
              <a:ext uri="{FF2B5EF4-FFF2-40B4-BE49-F238E27FC236}">
                <a16:creationId xmlns:a16="http://schemas.microsoft.com/office/drawing/2014/main" id="{D13A416C-9F1E-4FC2-BA5E-AD2F37E263A5}"/>
              </a:ext>
            </a:extLst>
          </p:cNvPr>
          <p:cNvGrpSpPr/>
          <p:nvPr/>
        </p:nvGrpSpPr>
        <p:grpSpPr>
          <a:xfrm>
            <a:off x="892597" y="4736682"/>
            <a:ext cx="1229920" cy="1267240"/>
            <a:chOff x="892597" y="4736682"/>
            <a:chExt cx="1229920" cy="1267240"/>
          </a:xfrm>
        </p:grpSpPr>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A6F0515B-C465-4878-9A0A-32318FE50DC9}"/>
              </a:ext>
            </a:extLst>
          </p:cNvPr>
          <p:cNvGrpSpPr/>
          <p:nvPr/>
        </p:nvGrpSpPr>
        <p:grpSpPr>
          <a:xfrm>
            <a:off x="2838894" y="4730640"/>
            <a:ext cx="985631" cy="1267239"/>
            <a:chOff x="1548846" y="0"/>
            <a:chExt cx="985631" cy="1267239"/>
          </a:xfrm>
        </p:grpSpPr>
        <p:grpSp>
          <p:nvGrpSpPr>
            <p:cNvPr id="100" name="グループ化 99">
              <a:extLst>
                <a:ext uri="{FF2B5EF4-FFF2-40B4-BE49-F238E27FC236}">
                  <a16:creationId xmlns:a16="http://schemas.microsoft.com/office/drawing/2014/main" id="{ABA9978D-BF55-4318-A7B3-D6F4CE9138D3}"/>
                </a:ext>
              </a:extLst>
            </p:cNvPr>
            <p:cNvGrpSpPr/>
            <p:nvPr/>
          </p:nvGrpSpPr>
          <p:grpSpPr>
            <a:xfrm>
              <a:off x="1548846" y="0"/>
              <a:ext cx="985631" cy="1126436"/>
              <a:chOff x="1548846" y="0"/>
              <a:chExt cx="985631" cy="1126436"/>
            </a:xfrm>
          </p:grpSpPr>
          <p:sp>
            <p:nvSpPr>
              <p:cNvPr id="106" name="正方形/長方形 105">
                <a:extLst>
                  <a:ext uri="{FF2B5EF4-FFF2-40B4-BE49-F238E27FC236}">
                    <a16:creationId xmlns:a16="http://schemas.microsoft.com/office/drawing/2014/main" id="{4523F1F8-A768-4634-B426-4996B2A2DF07}"/>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22982751-6339-4DEE-BDE4-FEF48D435A10}"/>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8" name="正方形/長方形 107">
                <a:extLst>
                  <a:ext uri="{FF2B5EF4-FFF2-40B4-BE49-F238E27FC236}">
                    <a16:creationId xmlns:a16="http://schemas.microsoft.com/office/drawing/2014/main" id="{AE67B58A-F380-40EE-9D6A-EE7DA76FE2FD}"/>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109" name="正方形/長方形 108">
                <a:extLst>
                  <a:ext uri="{FF2B5EF4-FFF2-40B4-BE49-F238E27FC236}">
                    <a16:creationId xmlns:a16="http://schemas.microsoft.com/office/drawing/2014/main" id="{6F4F8800-C304-4F5F-A04C-3B2B1C04CDF7}"/>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10" name="図 109">
                <a:extLst>
                  <a:ext uri="{FF2B5EF4-FFF2-40B4-BE49-F238E27FC236}">
                    <a16:creationId xmlns:a16="http://schemas.microsoft.com/office/drawing/2014/main" id="{B051A298-05C5-4B82-924B-67F7162A9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111" name="楕円 110">
                <a:extLst>
                  <a:ext uri="{FF2B5EF4-FFF2-40B4-BE49-F238E27FC236}">
                    <a16:creationId xmlns:a16="http://schemas.microsoft.com/office/drawing/2014/main" id="{37A6A96F-AAD9-404D-86F4-6BD94FC3D920}"/>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CA490E8F-0BC4-412B-A2B6-9A0EC26CAF70}"/>
                </a:ext>
              </a:extLst>
            </p:cNvPr>
            <p:cNvGrpSpPr/>
            <p:nvPr/>
          </p:nvGrpSpPr>
          <p:grpSpPr>
            <a:xfrm>
              <a:off x="2045807" y="844825"/>
              <a:ext cx="422414" cy="422414"/>
              <a:chOff x="2045807" y="844825"/>
              <a:chExt cx="422414" cy="422414"/>
            </a:xfrm>
          </p:grpSpPr>
          <p:grpSp>
            <p:nvGrpSpPr>
              <p:cNvPr id="102" name="グループ化 101">
                <a:extLst>
                  <a:ext uri="{FF2B5EF4-FFF2-40B4-BE49-F238E27FC236}">
                    <a16:creationId xmlns:a16="http://schemas.microsoft.com/office/drawing/2014/main" id="{243115BA-9CE9-418B-BB53-7AA59767C708}"/>
                  </a:ext>
                </a:extLst>
              </p:cNvPr>
              <p:cNvGrpSpPr/>
              <p:nvPr/>
            </p:nvGrpSpPr>
            <p:grpSpPr>
              <a:xfrm>
                <a:off x="2045807" y="844825"/>
                <a:ext cx="422414" cy="422414"/>
                <a:chOff x="2045807" y="844825"/>
                <a:chExt cx="422414" cy="422414"/>
              </a:xfrm>
            </p:grpSpPr>
            <p:sp>
              <p:nvSpPr>
                <p:cNvPr id="104" name="楕円 103">
                  <a:extLst>
                    <a:ext uri="{FF2B5EF4-FFF2-40B4-BE49-F238E27FC236}">
                      <a16:creationId xmlns:a16="http://schemas.microsoft.com/office/drawing/2014/main" id="{E2EA6D2D-E0D1-41C7-898D-861B598EA27B}"/>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矢印: 環状 104">
                  <a:extLst>
                    <a:ext uri="{FF2B5EF4-FFF2-40B4-BE49-F238E27FC236}">
                      <a16:creationId xmlns:a16="http://schemas.microsoft.com/office/drawing/2014/main" id="{A8D518F2-CFD8-494A-A2B3-9572B9DF21BA}"/>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103" name="楕円 102">
                <a:extLst>
                  <a:ext uri="{FF2B5EF4-FFF2-40B4-BE49-F238E27FC236}">
                    <a16:creationId xmlns:a16="http://schemas.microsoft.com/office/drawing/2014/main" id="{89C53F68-C456-4013-AC57-ABCC5B456501}"/>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12" name="二等辺三角形 111">
            <a:extLst>
              <a:ext uri="{FF2B5EF4-FFF2-40B4-BE49-F238E27FC236}">
                <a16:creationId xmlns:a16="http://schemas.microsoft.com/office/drawing/2014/main" id="{5BEF5186-D7BF-4FCA-9736-1D2D881433DC}"/>
              </a:ext>
            </a:extLst>
          </p:cNvPr>
          <p:cNvSpPr/>
          <p:nvPr/>
        </p:nvSpPr>
        <p:spPr>
          <a:xfrm rot="5400000">
            <a:off x="2327938" y="5186788"/>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315686"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20200311</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05.</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261884" cy="246221"/>
          </a:xfrm>
          <a:prstGeom prst="rect">
            <a:avLst/>
          </a:prstGeom>
          <a:noFill/>
        </p:spPr>
        <p:txBody>
          <a:bodyPr wrap="none" rtlCol="0">
            <a:spAutoFit/>
          </a:bodyPr>
          <a:lstStyle/>
          <a:p>
            <a:r>
              <a:rPr kumimoji="1" lang="en-US" altLang="ja-JP" sz="1000" b="1"/>
              <a:t>04.</a:t>
            </a:r>
            <a:r>
              <a:rPr kumimoji="1" lang="ja-JP" altLang="en-US" sz="1000" b="1"/>
              <a:t>スクロールバー</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3134191" cy="246221"/>
          </a:xfrm>
          <a:prstGeom prst="rect">
            <a:avLst/>
          </a:prstGeom>
          <a:noFill/>
        </p:spPr>
        <p:txBody>
          <a:bodyPr wrap="none" rtlCol="0">
            <a:spAutoFit/>
          </a:bodyPr>
          <a:lstStyle/>
          <a:p>
            <a:r>
              <a:rPr kumimoji="1" lang="ja-JP" altLang="en-US" sz="1000"/>
              <a:t>複数表示がある場合はスクロールバーを表示する。</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04.</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
        <p:nvSpPr>
          <p:cNvPr id="41" name="テキスト ボックス 40">
            <a:extLst>
              <a:ext uri="{FF2B5EF4-FFF2-40B4-BE49-F238E27FC236}">
                <a16:creationId xmlns:a16="http://schemas.microsoft.com/office/drawing/2014/main" id="{A2733F8D-66D8-4516-8A1B-8AC9C386AD01}"/>
              </a:ext>
            </a:extLst>
          </p:cNvPr>
          <p:cNvSpPr txBox="1"/>
          <p:nvPr/>
        </p:nvSpPr>
        <p:spPr>
          <a:xfrm>
            <a:off x="4230417" y="5072627"/>
            <a:ext cx="1133644" cy="246221"/>
          </a:xfrm>
          <a:prstGeom prst="rect">
            <a:avLst/>
          </a:prstGeom>
          <a:noFill/>
        </p:spPr>
        <p:txBody>
          <a:bodyPr wrap="none" rtlCol="0">
            <a:spAutoFit/>
          </a:bodyPr>
          <a:lstStyle/>
          <a:p>
            <a:r>
              <a:rPr kumimoji="1" lang="en-US" altLang="ja-JP" sz="1000" b="1"/>
              <a:t>05.</a:t>
            </a:r>
            <a:r>
              <a:rPr kumimoji="1" lang="ja-JP" altLang="en-US" sz="1000" b="1"/>
              <a:t>とじるボタン</a:t>
            </a:r>
          </a:p>
        </p:txBody>
      </p:sp>
      <p:sp>
        <p:nvSpPr>
          <p:cNvPr id="42" name="テキスト ボックス 41">
            <a:extLst>
              <a:ext uri="{FF2B5EF4-FFF2-40B4-BE49-F238E27FC236}">
                <a16:creationId xmlns:a16="http://schemas.microsoft.com/office/drawing/2014/main" id="{420E4098-DEC2-463E-BF50-DFE3DCE994BE}"/>
              </a:ext>
            </a:extLst>
          </p:cNvPr>
          <p:cNvSpPr txBox="1"/>
          <p:nvPr/>
        </p:nvSpPr>
        <p:spPr>
          <a:xfrm>
            <a:off x="4361796" y="5348157"/>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1"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モニター, バス, 駐車 が含まれている画像&#10;&#10;自動的に生成された説明">
            <a:extLst>
              <a:ext uri="{FF2B5EF4-FFF2-40B4-BE49-F238E27FC236}">
                <a16:creationId xmlns:a16="http://schemas.microsoft.com/office/drawing/2014/main" id="{311BE0CA-EF99-4E18-BA8A-C4AD3A1E3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28" y="1071821"/>
            <a:ext cx="2078981" cy="3690000"/>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820550"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20200311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23289"/>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933753"/>
            <a:ext cx="1043876" cy="215444"/>
          </a:xfrm>
          <a:prstGeom prst="rect">
            <a:avLst/>
          </a:prstGeom>
          <a:noFill/>
        </p:spPr>
        <p:txBody>
          <a:bodyPr wrap="none" rtlCol="0">
            <a:spAutoFit/>
          </a:bodyPr>
          <a:lstStyle/>
          <a:p>
            <a:r>
              <a:rPr kumimoji="1" lang="en-US" altLang="ja-JP" sz="800"/>
              <a:t>03.</a:t>
            </a:r>
            <a:r>
              <a:rPr kumimoji="1" lang="ja-JP" altLang="en-US" sz="800"/>
              <a:t>スクロールバー</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324963"/>
            <a:ext cx="1103586" cy="215444"/>
          </a:xfrm>
          <a:prstGeom prst="rect">
            <a:avLst/>
          </a:prstGeom>
          <a:noFill/>
        </p:spPr>
        <p:txBody>
          <a:bodyPr wrap="square" rtlCol="0">
            <a:spAutoFit/>
          </a:bodyPr>
          <a:lstStyle/>
          <a:p>
            <a:r>
              <a:rPr kumimoji="1" lang="en-US" altLang="ja-JP" sz="800"/>
              <a:t>02.</a:t>
            </a:r>
            <a:r>
              <a:rPr kumimoji="1" lang="ja-JP" altLang="en-US" sz="800"/>
              <a:t>効果内容</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364785"/>
            <a:ext cx="912429" cy="215444"/>
          </a:xfrm>
          <a:prstGeom prst="rect">
            <a:avLst/>
          </a:prstGeom>
          <a:noFill/>
        </p:spPr>
        <p:txBody>
          <a:bodyPr wrap="none" rtlCol="0">
            <a:spAutoFit/>
          </a:bodyPr>
          <a:lstStyle/>
          <a:p>
            <a:r>
              <a:rPr kumimoji="1" lang="en-US" altLang="ja-JP" sz="800"/>
              <a:t>04</a:t>
            </a:r>
            <a:r>
              <a:rPr kumimoji="1" lang="ja-JP" altLang="en-US" sz="800"/>
              <a:t>もどるボタン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77347" y="1931011"/>
            <a:ext cx="1081466" cy="6938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360645" y="3041475"/>
            <a:ext cx="498168" cy="1448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36710" y="2432685"/>
            <a:ext cx="722103" cy="4150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777347" y="3472507"/>
            <a:ext cx="1081466" cy="18613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492812"/>
            <a:ext cx="877163" cy="246221"/>
          </a:xfrm>
          <a:prstGeom prst="rect">
            <a:avLst/>
          </a:prstGeom>
          <a:noFill/>
        </p:spPr>
        <p:txBody>
          <a:bodyPr wrap="none" rtlCol="0">
            <a:spAutoFit/>
          </a:bodyPr>
          <a:lstStyle/>
          <a:p>
            <a:r>
              <a:rPr kumimoji="1" lang="en-US" altLang="ja-JP" sz="1000" b="1"/>
              <a:t>02.</a:t>
            </a:r>
            <a:r>
              <a:rPr kumimoji="1" lang="ja-JP" altLang="en-US" sz="1000" b="1"/>
              <a:t>効果内容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768342"/>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・この効果の由来アイコン↓</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
        <p:nvSpPr>
          <p:cNvPr id="45" name="テキスト ボックス 44">
            <a:extLst>
              <a:ext uri="{FF2B5EF4-FFF2-40B4-BE49-F238E27FC236}">
                <a16:creationId xmlns:a16="http://schemas.microsoft.com/office/drawing/2014/main" id="{BC6EE3D4-498B-4FEC-8EF3-6D663A6BD15E}"/>
              </a:ext>
            </a:extLst>
          </p:cNvPr>
          <p:cNvSpPr txBox="1"/>
          <p:nvPr/>
        </p:nvSpPr>
        <p:spPr>
          <a:xfrm>
            <a:off x="4230417" y="3627478"/>
            <a:ext cx="1261884" cy="246221"/>
          </a:xfrm>
          <a:prstGeom prst="rect">
            <a:avLst/>
          </a:prstGeom>
          <a:noFill/>
        </p:spPr>
        <p:txBody>
          <a:bodyPr wrap="none" rtlCol="0">
            <a:spAutoFit/>
          </a:bodyPr>
          <a:lstStyle/>
          <a:p>
            <a:r>
              <a:rPr kumimoji="1" lang="en-US" altLang="ja-JP" sz="1000" b="1"/>
              <a:t>03.</a:t>
            </a:r>
            <a:r>
              <a:rPr kumimoji="1" lang="ja-JP" altLang="en-US" sz="1000" b="1"/>
              <a:t>スクロールバー</a:t>
            </a:r>
          </a:p>
        </p:txBody>
      </p:sp>
      <p:sp>
        <p:nvSpPr>
          <p:cNvPr id="46" name="テキスト ボックス 45">
            <a:extLst>
              <a:ext uri="{FF2B5EF4-FFF2-40B4-BE49-F238E27FC236}">
                <a16:creationId xmlns:a16="http://schemas.microsoft.com/office/drawing/2014/main" id="{0984B712-0E9F-4986-8A1A-BFE42D0D30DB}"/>
              </a:ext>
            </a:extLst>
          </p:cNvPr>
          <p:cNvSpPr txBox="1"/>
          <p:nvPr/>
        </p:nvSpPr>
        <p:spPr>
          <a:xfrm>
            <a:off x="4361796" y="3903008"/>
            <a:ext cx="3134191" cy="246221"/>
          </a:xfrm>
          <a:prstGeom prst="rect">
            <a:avLst/>
          </a:prstGeom>
          <a:noFill/>
        </p:spPr>
        <p:txBody>
          <a:bodyPr wrap="none" rtlCol="0">
            <a:spAutoFit/>
          </a:bodyPr>
          <a:lstStyle/>
          <a:p>
            <a:r>
              <a:rPr kumimoji="1" lang="ja-JP" altLang="en-US" sz="1000"/>
              <a:t>複数表示がある場合はスクロールバーを表示する。</a:t>
            </a:r>
            <a:endParaRPr kumimoji="1" lang="en-US" altLang="ja-JP" sz="1000"/>
          </a:p>
        </p:txBody>
      </p:sp>
      <p:sp>
        <p:nvSpPr>
          <p:cNvPr id="47" name="テキスト ボックス 46">
            <a:extLst>
              <a:ext uri="{FF2B5EF4-FFF2-40B4-BE49-F238E27FC236}">
                <a16:creationId xmlns:a16="http://schemas.microsoft.com/office/drawing/2014/main" id="{E92B2A5C-96D2-43AD-AA17-D164C56DAE09}"/>
              </a:ext>
            </a:extLst>
          </p:cNvPr>
          <p:cNvSpPr txBox="1"/>
          <p:nvPr/>
        </p:nvSpPr>
        <p:spPr>
          <a:xfrm>
            <a:off x="4230417" y="422801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8" name="テキスト ボックス 47">
            <a:extLst>
              <a:ext uri="{FF2B5EF4-FFF2-40B4-BE49-F238E27FC236}">
                <a16:creationId xmlns:a16="http://schemas.microsoft.com/office/drawing/2014/main" id="{12E95FDF-224F-4387-B914-CE324C864673}"/>
              </a:ext>
            </a:extLst>
          </p:cNvPr>
          <p:cNvSpPr txBox="1"/>
          <p:nvPr/>
        </p:nvSpPr>
        <p:spPr>
          <a:xfrm>
            <a:off x="4361796" y="450354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254143"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2912977"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（追加</a:t>
            </a:r>
            <a:r>
              <a:rPr kumimoji="1" lang="en-US" altLang="ja-JP" sz="1000"/>
              <a:t>HP</a:t>
            </a:r>
            <a:r>
              <a:rPr kumimoji="1" lang="ja-JP" altLang="en-US" sz="1000"/>
              <a:t>などが残っていればそのままとする）</a:t>
            </a:r>
            <a:endParaRPr kumimoji="1" lang="en-US" altLang="ja-JP" sz="100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9" name="テキスト ボックス 8">
            <a:extLst>
              <a:ext uri="{FF2B5EF4-FFF2-40B4-BE49-F238E27FC236}">
                <a16:creationId xmlns:a16="http://schemas.microsoft.com/office/drawing/2014/main" id="{6EB2481E-6FED-41B8-8FAA-8D8FC9E1D777}"/>
              </a:ext>
            </a:extLst>
          </p:cNvPr>
          <p:cNvSpPr txBox="1"/>
          <p:nvPr/>
        </p:nvSpPr>
        <p:spPr>
          <a:xfrm>
            <a:off x="415418" y="1584360"/>
            <a:ext cx="3839513" cy="307777"/>
          </a:xfrm>
          <a:prstGeom prst="rect">
            <a:avLst/>
          </a:prstGeom>
          <a:noFill/>
        </p:spPr>
        <p:txBody>
          <a:bodyPr wrap="none" rtlCol="0">
            <a:spAutoFit/>
          </a:bodyPr>
          <a:lstStyle/>
          <a:p>
            <a:r>
              <a:rPr kumimoji="1" lang="ja-JP" altLang="en-US" sz="1400" b="1"/>
              <a:t>●ゲームの中断と復帰について</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400" b="1" dirty="0">
              <a:solidFill>
                <a:srgbClr val="FF0000"/>
              </a:solidFill>
            </a:endParaRPr>
          </a:p>
        </p:txBody>
      </p:sp>
      <p:sp>
        <p:nvSpPr>
          <p:cNvPr id="10" name="テキスト ボックス 9">
            <a:extLst>
              <a:ext uri="{FF2B5EF4-FFF2-40B4-BE49-F238E27FC236}">
                <a16:creationId xmlns:a16="http://schemas.microsoft.com/office/drawing/2014/main" id="{7E6B0226-89D5-4D04-83CB-3F4D96CDAA3E}"/>
              </a:ext>
            </a:extLst>
          </p:cNvPr>
          <p:cNvSpPr txBox="1"/>
          <p:nvPr/>
        </p:nvSpPr>
        <p:spPr>
          <a:xfrm>
            <a:off x="591845" y="1862239"/>
            <a:ext cx="7109639" cy="400110"/>
          </a:xfrm>
          <a:prstGeom prst="rect">
            <a:avLst/>
          </a:prstGeom>
          <a:noFill/>
        </p:spPr>
        <p:txBody>
          <a:bodyPr wrap="none" rtlCol="0">
            <a:spAutoFit/>
          </a:bodyPr>
          <a:lstStyle/>
          <a:p>
            <a:r>
              <a:rPr kumimoji="1" lang="ja-JP" altLang="en-US" sz="1000"/>
              <a:t>本ゲームはバトル前、あるいはコンティニュー時に以下の情報を保存しておき、</a:t>
            </a:r>
            <a:endParaRPr kumimoji="1" lang="en-US" altLang="ja-JP" sz="1000"/>
          </a:p>
          <a:p>
            <a:r>
              <a:rPr kumimoji="1" lang="ja-JP" altLang="en-US" sz="1000"/>
              <a:t>バトルが中断された場合、ゲーム再起動時に続きを行うかの確認を行い、バトルが一定の情報を保持したま再開される。</a:t>
            </a:r>
            <a:endParaRPr kumimoji="1" lang="en-US" altLang="ja-JP" sz="1000"/>
          </a:p>
        </p:txBody>
      </p:sp>
      <p:sp>
        <p:nvSpPr>
          <p:cNvPr id="11" name="テキスト ボックス 10">
            <a:extLst>
              <a:ext uri="{FF2B5EF4-FFF2-40B4-BE49-F238E27FC236}">
                <a16:creationId xmlns:a16="http://schemas.microsoft.com/office/drawing/2014/main" id="{F8CCB5F4-3FFD-4D35-82C9-370B15D02093}"/>
              </a:ext>
            </a:extLst>
          </p:cNvPr>
          <p:cNvSpPr txBox="1"/>
          <p:nvPr/>
        </p:nvSpPr>
        <p:spPr>
          <a:xfrm>
            <a:off x="591845" y="2353802"/>
            <a:ext cx="1467068" cy="246221"/>
          </a:xfrm>
          <a:prstGeom prst="rect">
            <a:avLst/>
          </a:prstGeom>
          <a:noFill/>
        </p:spPr>
        <p:txBody>
          <a:bodyPr wrap="none" rtlCol="0">
            <a:spAutoFit/>
          </a:bodyPr>
          <a:lstStyle/>
          <a:p>
            <a:r>
              <a:rPr kumimoji="1" lang="ja-JP" altLang="en-US" sz="1000" b="1"/>
              <a:t>○出撃前のデータ保存</a:t>
            </a:r>
            <a:endParaRPr kumimoji="1" lang="en-US" altLang="ja-JP" sz="1000" b="1"/>
          </a:p>
        </p:txBody>
      </p:sp>
      <p:sp>
        <p:nvSpPr>
          <p:cNvPr id="12" name="テキスト ボックス 11">
            <a:extLst>
              <a:ext uri="{FF2B5EF4-FFF2-40B4-BE49-F238E27FC236}">
                <a16:creationId xmlns:a16="http://schemas.microsoft.com/office/drawing/2014/main" id="{1C2C87C9-40B6-4807-9D51-5312FEAD35C4}"/>
              </a:ext>
            </a:extLst>
          </p:cNvPr>
          <p:cNvSpPr txBox="1"/>
          <p:nvPr/>
        </p:nvSpPr>
        <p:spPr>
          <a:xfrm>
            <a:off x="782457" y="2622844"/>
            <a:ext cx="6489277" cy="1477328"/>
          </a:xfrm>
          <a:prstGeom prst="rect">
            <a:avLst/>
          </a:prstGeom>
          <a:noFill/>
        </p:spPr>
        <p:txBody>
          <a:bodyPr wrap="none" rtlCol="0">
            <a:spAutoFit/>
          </a:bodyPr>
          <a:lstStyle/>
          <a:p>
            <a:r>
              <a:rPr kumimoji="1" lang="ja-JP" altLang="en-US" sz="1000"/>
              <a:t>本ゲームにはバトル前にいくつかの投資が存在する。（温泉バフ、師団兵器の修復、イベントにおいては</a:t>
            </a:r>
            <a:r>
              <a:rPr kumimoji="1" lang="en-US" altLang="ja-JP" sz="1000"/>
              <a:t>BP</a:t>
            </a:r>
            <a:r>
              <a:rPr kumimoji="1" lang="ja-JP" altLang="en-US" sz="1000"/>
              <a:t>）</a:t>
            </a:r>
            <a:endParaRPr kumimoji="1" lang="en-US" altLang="ja-JP" sz="1000"/>
          </a:p>
          <a:p>
            <a:r>
              <a:rPr kumimoji="1" lang="ja-JP" altLang="en-US" sz="1000"/>
              <a:t>このため、バトル開始時にバトルが開始された際の情報を保持しておく必要がある。</a:t>
            </a:r>
            <a:endParaRPr kumimoji="1" lang="en-US" altLang="ja-JP" sz="1000"/>
          </a:p>
          <a:p>
            <a:endParaRPr kumimoji="1" lang="en-US" altLang="ja-JP" sz="1000"/>
          </a:p>
          <a:p>
            <a:r>
              <a:rPr kumimoji="1" lang="ja-JP" altLang="en-US" sz="1000"/>
              <a:t>出撃前に保存するデータについては以下の通り</a:t>
            </a:r>
            <a:endParaRPr kumimoji="1" lang="en-US" altLang="ja-JP" sz="1000"/>
          </a:p>
          <a:p>
            <a:endParaRPr kumimoji="1" lang="en-US" altLang="ja-JP" sz="1000"/>
          </a:p>
          <a:p>
            <a:r>
              <a:rPr kumimoji="1" lang="ja-JP" altLang="en-US" sz="1000"/>
              <a:t>・部隊データ（部隊のメンバー、各メンバーの装備、支援兵器、師団兵器の設定）</a:t>
            </a:r>
            <a:endParaRPr kumimoji="1" lang="en-US" altLang="ja-JP" sz="1000"/>
          </a:p>
          <a:p>
            <a:r>
              <a:rPr kumimoji="1" lang="ja-JP" altLang="en-US" sz="1000"/>
              <a:t>・温泉バフ情報</a:t>
            </a:r>
            <a:endParaRPr kumimoji="1" lang="en-US" altLang="ja-JP" sz="1000"/>
          </a:p>
          <a:p>
            <a:endParaRPr kumimoji="1" lang="en-US" altLang="ja-JP" sz="1000"/>
          </a:p>
          <a:p>
            <a:r>
              <a:rPr kumimoji="1" lang="ja-JP" altLang="en-US" sz="1000"/>
              <a:t>コンティニュー前においてはバトル中の情報が取れないため、本情報をもってバトル最初から再開される。</a:t>
            </a:r>
            <a:endParaRPr kumimoji="1" lang="en-US" altLang="ja-JP" sz="1000"/>
          </a:p>
        </p:txBody>
      </p:sp>
      <p:sp>
        <p:nvSpPr>
          <p:cNvPr id="13" name="テキスト ボックス 12">
            <a:extLst>
              <a:ext uri="{FF2B5EF4-FFF2-40B4-BE49-F238E27FC236}">
                <a16:creationId xmlns:a16="http://schemas.microsoft.com/office/drawing/2014/main" id="{1131D6CC-75E4-433E-B75A-0FAEAA30EDC6}"/>
              </a:ext>
            </a:extLst>
          </p:cNvPr>
          <p:cNvSpPr txBox="1"/>
          <p:nvPr/>
        </p:nvSpPr>
        <p:spPr>
          <a:xfrm>
            <a:off x="591845" y="4177117"/>
            <a:ext cx="1723549" cy="246221"/>
          </a:xfrm>
          <a:prstGeom prst="rect">
            <a:avLst/>
          </a:prstGeom>
          <a:noFill/>
        </p:spPr>
        <p:txBody>
          <a:bodyPr wrap="none" rtlCol="0">
            <a:spAutoFit/>
          </a:bodyPr>
          <a:lstStyle/>
          <a:p>
            <a:r>
              <a:rPr kumimoji="1" lang="ja-JP" altLang="en-US" sz="1000" b="1"/>
              <a:t>○コンティニュー時の保存</a:t>
            </a:r>
            <a:endParaRPr kumimoji="1" lang="en-US" altLang="ja-JP" sz="1000" b="1"/>
          </a:p>
        </p:txBody>
      </p:sp>
      <p:sp>
        <p:nvSpPr>
          <p:cNvPr id="14" name="テキスト ボックス 13">
            <a:extLst>
              <a:ext uri="{FF2B5EF4-FFF2-40B4-BE49-F238E27FC236}">
                <a16:creationId xmlns:a16="http://schemas.microsoft.com/office/drawing/2014/main" id="{B4E3A155-BC4E-4FEE-8A3A-5DC785B4CF0C}"/>
              </a:ext>
            </a:extLst>
          </p:cNvPr>
          <p:cNvSpPr txBox="1"/>
          <p:nvPr/>
        </p:nvSpPr>
        <p:spPr>
          <a:xfrm>
            <a:off x="779166" y="4423338"/>
            <a:ext cx="3390672" cy="1169551"/>
          </a:xfrm>
          <a:prstGeom prst="rect">
            <a:avLst/>
          </a:prstGeom>
          <a:noFill/>
        </p:spPr>
        <p:txBody>
          <a:bodyPr wrap="none" rtlCol="0">
            <a:spAutoFit/>
          </a:bodyPr>
          <a:lstStyle/>
          <a:p>
            <a:r>
              <a:rPr kumimoji="1" lang="ja-JP" altLang="en-US" sz="1000"/>
              <a:t>コンティニューを行った際は、上記の情報に加えて、</a:t>
            </a:r>
            <a:endParaRPr kumimoji="1" lang="en-US" altLang="ja-JP" sz="1000"/>
          </a:p>
          <a:p>
            <a:r>
              <a:rPr kumimoji="1" lang="ja-JP" altLang="en-US" sz="1000"/>
              <a:t>　・怪獣の</a:t>
            </a:r>
            <a:r>
              <a:rPr kumimoji="1" lang="en-US" altLang="ja-JP" sz="1000"/>
              <a:t>HP</a:t>
            </a:r>
            <a:r>
              <a:rPr kumimoji="1" lang="ja-JP" altLang="en-US" sz="1000"/>
              <a:t>（部位</a:t>
            </a:r>
            <a:r>
              <a:rPr kumimoji="1" lang="en-US" altLang="ja-JP" sz="1000"/>
              <a:t>HP</a:t>
            </a:r>
            <a:r>
              <a:rPr kumimoji="1" lang="ja-JP" altLang="en-US" sz="1000"/>
              <a:t>含む）</a:t>
            </a:r>
            <a:endParaRPr kumimoji="1" lang="en-US" altLang="ja-JP" sz="1000"/>
          </a:p>
          <a:p>
            <a:r>
              <a:rPr kumimoji="1" lang="ja-JP" altLang="en-US" sz="1000"/>
              <a:t>　・部位破壊状態</a:t>
            </a:r>
            <a:endParaRPr kumimoji="1" lang="en-US" altLang="ja-JP" sz="1000"/>
          </a:p>
          <a:p>
            <a:r>
              <a:rPr kumimoji="1" lang="ja-JP" altLang="en-US" sz="1000"/>
              <a:t>　・ミッションの達成</a:t>
            </a:r>
            <a:endParaRPr kumimoji="1" lang="en-US" altLang="ja-JP" sz="1000"/>
          </a:p>
          <a:p>
            <a:r>
              <a:rPr kumimoji="1" lang="ja-JP" altLang="en-US" sz="1000"/>
              <a:t>　・各キャラのキズナ、ＴＲメーター</a:t>
            </a:r>
            <a:endParaRPr kumimoji="1" lang="en-US" altLang="ja-JP" sz="1000"/>
          </a:p>
          <a:p>
            <a:endParaRPr kumimoji="1" lang="en-US" altLang="ja-JP" sz="1000"/>
          </a:p>
          <a:p>
            <a:r>
              <a:rPr kumimoji="1" lang="ja-JP" altLang="en-US" sz="1000"/>
              <a:t>となる。</a:t>
            </a:r>
            <a:r>
              <a:rPr kumimoji="1" lang="ja-JP" altLang="en-US" sz="1000" b="1">
                <a:solidFill>
                  <a:srgbClr val="FF0000"/>
                </a:solidFill>
              </a:rPr>
              <a:t>バフ、デバフについては、保持せず破棄する。</a:t>
            </a:r>
            <a:endParaRPr kumimoji="1" lang="en-US" altLang="ja-JP" sz="1000" b="1">
              <a:solidFill>
                <a:srgbClr val="FF0000"/>
              </a:solidFill>
            </a:endParaRPr>
          </a:p>
        </p:txBody>
      </p:sp>
      <p:sp>
        <p:nvSpPr>
          <p:cNvPr id="2" name="四角形: 角を丸くする 1">
            <a:extLst>
              <a:ext uri="{FF2B5EF4-FFF2-40B4-BE49-F238E27FC236}">
                <a16:creationId xmlns:a16="http://schemas.microsoft.com/office/drawing/2014/main" id="{AA20A8B6-A58E-4D1F-B88D-9C6B40883D58}"/>
              </a:ext>
            </a:extLst>
          </p:cNvPr>
          <p:cNvSpPr/>
          <p:nvPr/>
        </p:nvSpPr>
        <p:spPr>
          <a:xfrm>
            <a:off x="5916556" y="4300227"/>
            <a:ext cx="2882779" cy="1169551"/>
          </a:xfrm>
          <a:prstGeom prst="roundRect">
            <a:avLst>
              <a:gd name="adj" fmla="val 8843"/>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　検討案件としては、サブスクリプションの効果によって、キズナメーター、</a:t>
            </a:r>
            <a:r>
              <a:rPr kumimoji="1" lang="en-US" altLang="ja-JP" sz="1000">
                <a:solidFill>
                  <a:schemeClr val="tx1"/>
                </a:solidFill>
              </a:rPr>
              <a:t>TR</a:t>
            </a:r>
            <a:r>
              <a:rPr kumimoji="1" lang="ja-JP" altLang="en-US" sz="1000">
                <a:solidFill>
                  <a:schemeClr val="tx1"/>
                </a:solidFill>
              </a:rPr>
              <a:t>メーターが最大からコンティニューされるというものを用意するかもしれない。</a:t>
            </a:r>
          </a:p>
        </p:txBody>
      </p:sp>
      <p:sp>
        <p:nvSpPr>
          <p:cNvPr id="15" name="テキスト ボックス 14">
            <a:extLst>
              <a:ext uri="{FF2B5EF4-FFF2-40B4-BE49-F238E27FC236}">
                <a16:creationId xmlns:a16="http://schemas.microsoft.com/office/drawing/2014/main" id="{9A05AF04-82AD-4223-9083-C63D910140A4}"/>
              </a:ext>
            </a:extLst>
          </p:cNvPr>
          <p:cNvSpPr txBox="1"/>
          <p:nvPr/>
        </p:nvSpPr>
        <p:spPr>
          <a:xfrm>
            <a:off x="591844" y="5659144"/>
            <a:ext cx="2557110" cy="246221"/>
          </a:xfrm>
          <a:prstGeom prst="rect">
            <a:avLst/>
          </a:prstGeom>
          <a:noFill/>
        </p:spPr>
        <p:txBody>
          <a:bodyPr wrap="none" rtlCol="0">
            <a:spAutoFit/>
          </a:bodyPr>
          <a:lstStyle/>
          <a:p>
            <a:r>
              <a:rPr kumimoji="1" lang="ja-JP" altLang="en-US" sz="1000" b="1"/>
              <a:t>○バージョン変更時等</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1B3631A0-C270-488C-B7D8-0737B06A656F}"/>
              </a:ext>
            </a:extLst>
          </p:cNvPr>
          <p:cNvSpPr txBox="1"/>
          <p:nvPr/>
        </p:nvSpPr>
        <p:spPr>
          <a:xfrm>
            <a:off x="956593" y="5916055"/>
            <a:ext cx="6211957" cy="246221"/>
          </a:xfrm>
          <a:prstGeom prst="rect">
            <a:avLst/>
          </a:prstGeom>
          <a:noFill/>
        </p:spPr>
        <p:txBody>
          <a:bodyPr wrap="none" rtlCol="0">
            <a:spAutoFit/>
          </a:bodyPr>
          <a:lstStyle/>
          <a:p>
            <a:r>
              <a:rPr kumimoji="1" lang="ja-JP" altLang="en-US" sz="1000"/>
              <a:t>バージョンアップや、設定データの更新などで状態が復帰できなくなった場合は、復帰情報を破棄する。</a:t>
            </a:r>
            <a:endParaRPr kumimoji="1" lang="en-US" altLang="ja-JP" sz="1000" b="1">
              <a:solidFill>
                <a:srgbClr val="FF0000"/>
              </a:solidFill>
            </a:endParaRPr>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844322"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5827236"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a:t>
            </a:r>
            <a:r>
              <a:rPr kumimoji="1" lang="ja-JP" altLang="en-US" sz="1000" b="1">
                <a:latin typeface="+mn-ea"/>
              </a:rPr>
              <a:t>発生のタイミングに合わせて重ねて表示していく。</a:t>
            </a:r>
            <a:endParaRPr kumimoji="1" lang="en-US" altLang="ja-JP" sz="1000" b="1">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3157874738"/>
              </p:ext>
            </p:extLst>
          </p:nvPr>
        </p:nvGraphicFramePr>
        <p:xfrm>
          <a:off x="778192" y="2433864"/>
          <a:ext cx="5193983" cy="4114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a:t>
                      </a:r>
                      <a:r>
                        <a:rPr kumimoji="1" lang="ja-JP" altLang="en-US" sz="1000"/>
                        <a:t>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盾が出現する感じのイメージ。</a:t>
                      </a:r>
                      <a:r>
                        <a:rPr kumimoji="1" lang="en-US" altLang="ja-JP" sz="1000" b="1">
                          <a:solidFill>
                            <a:srgbClr val="FF0000"/>
                          </a:solidFill>
                        </a:rPr>
                        <a:t>NEW</a:t>
                      </a:r>
                      <a:endParaRPr kumimoji="1" lang="ja-JP" altLang="en-US" sz="1000" b="1">
                        <a:solidFill>
                          <a:srgbClr val="FF0000"/>
                        </a:solidFill>
                      </a:endParaRPr>
                    </a:p>
                  </a:txBody>
                  <a:tcPr/>
                </a:tc>
                <a:extLst>
                  <a:ext uri="{0D108BD9-81ED-4DB2-BD59-A6C34878D82A}">
                    <a16:rowId xmlns:a16="http://schemas.microsoft.com/office/drawing/2014/main" val="2233520159"/>
                  </a:ext>
                </a:extLst>
              </a:tr>
              <a:tr h="0">
                <a:tc>
                  <a:txBody>
                    <a:bodyPr/>
                    <a:lstStyle/>
                    <a:p>
                      <a:r>
                        <a:rPr kumimoji="1" lang="en-US" altLang="ja-JP" sz="1000"/>
                        <a:t>9</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10</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11</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12</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緑色の汁が垂れてきて着地すると湯気が出て穴が開くイメージ。</a:t>
                      </a:r>
                    </a:p>
                  </a:txBody>
                  <a:tcPr/>
                </a:tc>
                <a:extLst>
                  <a:ext uri="{0D108BD9-81ED-4DB2-BD59-A6C34878D82A}">
                    <a16:rowId xmlns:a16="http://schemas.microsoft.com/office/drawing/2014/main" val="2809690234"/>
                  </a:ext>
                </a:extLst>
              </a:tr>
              <a:tr h="0">
                <a:tc>
                  <a:txBody>
                    <a:bodyPr/>
                    <a:lstStyle/>
                    <a:p>
                      <a:r>
                        <a:rPr kumimoji="1" lang="en-US" altLang="ja-JP" sz="1000"/>
                        <a:t>13</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14</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11" name="テキスト ボックス 10">
            <a:extLst>
              <a:ext uri="{FF2B5EF4-FFF2-40B4-BE49-F238E27FC236}">
                <a16:creationId xmlns:a16="http://schemas.microsoft.com/office/drawing/2014/main" id="{AFF70A9A-B167-4AFE-8B46-F137894CDD97}"/>
              </a:ext>
            </a:extLst>
          </p:cNvPr>
          <p:cNvSpPr txBox="1"/>
          <p:nvPr/>
        </p:nvSpPr>
        <p:spPr>
          <a:xfrm>
            <a:off x="6067811" y="2572873"/>
            <a:ext cx="2185214" cy="276999"/>
          </a:xfrm>
          <a:prstGeom prst="rect">
            <a:avLst/>
          </a:prstGeom>
          <a:noFill/>
        </p:spPr>
        <p:txBody>
          <a:bodyPr wrap="none" rtlCol="0">
            <a:spAutoFit/>
          </a:bodyPr>
          <a:lstStyle/>
          <a:p>
            <a:r>
              <a:rPr kumimoji="1" lang="ja-JP" altLang="en-US" sz="1200" b="1">
                <a:latin typeface="+mn-ea"/>
              </a:rPr>
              <a:t>○エフェクトの設定について</a:t>
            </a:r>
            <a:endParaRPr kumimoji="1" lang="en-US" altLang="ja-JP" sz="1200" b="1">
              <a:latin typeface="+mn-ea"/>
            </a:endParaRPr>
          </a:p>
        </p:txBody>
      </p:sp>
      <p:sp>
        <p:nvSpPr>
          <p:cNvPr id="12" name="テキスト ボックス 11">
            <a:extLst>
              <a:ext uri="{FF2B5EF4-FFF2-40B4-BE49-F238E27FC236}">
                <a16:creationId xmlns:a16="http://schemas.microsoft.com/office/drawing/2014/main" id="{7C1411FD-5F96-4EDA-AE2A-946E09738B01}"/>
              </a:ext>
            </a:extLst>
          </p:cNvPr>
          <p:cNvSpPr txBox="1"/>
          <p:nvPr/>
        </p:nvSpPr>
        <p:spPr>
          <a:xfrm>
            <a:off x="6230382" y="2861811"/>
            <a:ext cx="2749471" cy="553998"/>
          </a:xfrm>
          <a:prstGeom prst="rect">
            <a:avLst/>
          </a:prstGeom>
          <a:noFill/>
        </p:spPr>
        <p:txBody>
          <a:bodyPr wrap="none" rtlCol="0">
            <a:spAutoFit/>
          </a:bodyPr>
          <a:lstStyle/>
          <a:p>
            <a:r>
              <a:rPr kumimoji="1" lang="ja-JP" altLang="en-US" sz="1000">
                <a:latin typeface="+mn-ea"/>
              </a:rPr>
              <a:t>各効果がどのエフェクトを出すかについては</a:t>
            </a:r>
            <a:endParaRPr kumimoji="1" lang="en-US" altLang="ja-JP" sz="1000">
              <a:latin typeface="+mn-ea"/>
            </a:endParaRPr>
          </a:p>
          <a:p>
            <a:r>
              <a:rPr kumimoji="1" lang="ja-JP" altLang="en-US" sz="1000">
                <a:latin typeface="+mn-ea"/>
              </a:rPr>
              <a:t>効果リストなどで人力で設定していく。</a:t>
            </a:r>
            <a:endParaRPr kumimoji="1" lang="en-US" altLang="ja-JP" sz="1000">
              <a:latin typeface="+mn-ea"/>
            </a:endParaRPr>
          </a:p>
          <a:p>
            <a:r>
              <a:rPr kumimoji="1" lang="ja-JP" altLang="en-US" sz="1000">
                <a:latin typeface="+mn-ea"/>
              </a:rPr>
              <a:t>強・弱の区別においても同様に設定する。</a:t>
            </a:r>
            <a:endParaRPr kumimoji="1" lang="en-US" altLang="ja-JP" sz="1000">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3275256" cy="276999"/>
          </a:xfrm>
          <a:prstGeom prst="rect">
            <a:avLst/>
          </a:prstGeom>
          <a:noFill/>
        </p:spPr>
        <p:txBody>
          <a:bodyPr wrap="none" rtlCol="0">
            <a:spAutoFit/>
          </a:bodyPr>
          <a:lstStyle/>
          <a:p>
            <a:r>
              <a:rPr kumimoji="1" lang="ja-JP" altLang="en-US" sz="1200" b="1"/>
              <a:t>○継続（効果中）エフェクト</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en-US" altLang="ja-JP" sz="1000" b="1">
              <a:solidFill>
                <a:srgbClr val="FF0000"/>
              </a:solidFill>
            </a:endParaRPr>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2310069732"/>
              </p:ext>
            </p:extLst>
          </p:nvPr>
        </p:nvGraphicFramePr>
        <p:xfrm>
          <a:off x="778192" y="1804690"/>
          <a:ext cx="4615815" cy="170688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緑色の水滴が落ちて湯気が出るイメージ。</a:t>
                      </a:r>
                    </a:p>
                  </a:txBody>
                  <a:tcPr/>
                </a:tc>
                <a:extLst>
                  <a:ext uri="{0D108BD9-81ED-4DB2-BD59-A6C34878D82A}">
                    <a16:rowId xmlns:a16="http://schemas.microsoft.com/office/drawing/2014/main" val="2694928663"/>
                  </a:ext>
                </a:extLst>
              </a:tr>
              <a:tr h="0">
                <a:tc>
                  <a:txBody>
                    <a:bodyPr/>
                    <a:lstStyle/>
                    <a:p>
                      <a:r>
                        <a:rPr kumimoji="1" lang="en-US" altLang="ja-JP" sz="1000"/>
                        <a:t>5</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6</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258804851"/>
              </p:ext>
            </p:extLst>
          </p:nvPr>
        </p:nvGraphicFramePr>
        <p:xfrm>
          <a:off x="599845" y="969361"/>
          <a:ext cx="6322378" cy="44500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173906818"/>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99642401"/>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73541524"/>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143145508"/>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619384402"/>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1FB9E8-7123-4EB3-8C40-64E3F1E6F14D}">
  <ds:schemaRefs>
    <ds:schemaRef ds:uri="http://purl.org/dc/terms/"/>
    <ds:schemaRef ds:uri="http://schemas.openxmlformats.org/package/2006/metadata/core-properties"/>
    <ds:schemaRef ds:uri="http://schemas.microsoft.com/office/2006/documentManagement/types"/>
    <ds:schemaRef ds:uri="0296febf-2773-4faf-ae76-6dee2362d0d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FF17EC-FD6B-431C-BC14-23145F4E9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5621</TotalTime>
  <Words>12514</Words>
  <Application>Microsoft Office PowerPoint</Application>
  <PresentationFormat>画面に合わせる (4:3)</PresentationFormat>
  <Paragraphs>1942</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HG明朝E</vt:lpstr>
      <vt:lpstr>Arial Black</vt:lpstr>
      <vt:lpstr>Arial</vt:lpstr>
      <vt:lpstr>Century Gothic</vt:lpstr>
      <vt:lpstr>游ゴシック</vt:lpstr>
      <vt:lpstr>GavadonUltraKt</vt:lpstr>
      <vt:lpstr>メイリオ</vt:lpstr>
      <vt:lpstr>HGS創英ﾌﾟﾚｾﾞﾝｽEB</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243</cp:revision>
  <dcterms:created xsi:type="dcterms:W3CDTF">2019-06-27T02:30:15Z</dcterms:created>
  <dcterms:modified xsi:type="dcterms:W3CDTF">2020-03-11T05:05:01Z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